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39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ED1EA2-AC6D-4324-B634-8F26E8F6889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70"/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39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B6324-E128-4972-BD44-9F0E9B0AFA54}" type="datetimeFigureOut">
              <a:rPr lang="en-AU" smtClean="0"/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4C41C-C06E-41C1-A9B1-EE80F58483FA}" type="slidenum">
              <a:rPr lang="en-AU" smtClean="0"/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Management and Scheduling 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 Management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51458"/>
            <a:ext cx="10674511" cy="19040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045" y="1548396"/>
            <a:ext cx="11069994" cy="51207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Project Scope Management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1750" y="1387475"/>
            <a:ext cx="68199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03212"/>
            <a:ext cx="10848392" cy="5025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465" y="1825625"/>
            <a:ext cx="10333070" cy="42301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11029075" cy="52316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89703"/>
            <a:ext cx="10852182" cy="50205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WBS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118" y="1352797"/>
            <a:ext cx="10964344" cy="52969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WBS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12442"/>
            <a:ext cx="10600839" cy="50804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WBS?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9731148" cy="36879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282" y="1913748"/>
            <a:ext cx="10872787" cy="389170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4619"/>
            <a:ext cx="10515600" cy="1325563"/>
          </a:xfrm>
        </p:spPr>
        <p:txBody>
          <a:bodyPr/>
          <a:lstStyle/>
          <a:p>
            <a:r>
              <a:rPr lang="en-US" dirty="0"/>
              <a:t>Example 1: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1349" y="1027906"/>
            <a:ext cx="6419850" cy="5705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2985" y="1341926"/>
            <a:ext cx="5967121" cy="51509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WBS Software Tools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750" y="1825625"/>
            <a:ext cx="10515600" cy="457523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Project Management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00589"/>
            <a:ext cx="10999333" cy="5037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10749156" cy="49715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Scheduling Process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384" y="1581150"/>
            <a:ext cx="9321961" cy="501087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Principles of Project Scheduling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80" y="1690688"/>
            <a:ext cx="10831382" cy="48997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Scheduling Techniques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88" y="1552091"/>
            <a:ext cx="10902626" cy="489840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Self Study: Find the CPM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3205480" y="1473835"/>
          <a:ext cx="5438140" cy="485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5341620" imgH="5554980" progId="Paint.Picture">
                  <p:embed/>
                </p:oleObj>
              </mc:Choice>
              <mc:Fallback>
                <p:oleObj name="" r:id="rId1" imgW="5341620" imgH="555498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05480" y="1473835"/>
                        <a:ext cx="5438140" cy="4855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2489"/>
            <a:ext cx="10515600" cy="1325563"/>
          </a:xfrm>
        </p:spPr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182186"/>
            <a:ext cx="11014593" cy="56382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Project Manager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399" y="1825625"/>
            <a:ext cx="10151220" cy="46119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610" y="1590667"/>
            <a:ext cx="10422779" cy="482125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53474"/>
            <a:ext cx="10425890" cy="513940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19555"/>
            <a:ext cx="11191240" cy="51333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Spectrum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1503015"/>
            <a:ext cx="10725150" cy="499655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825" y="1602931"/>
            <a:ext cx="10614349" cy="488994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03" y="1508637"/>
            <a:ext cx="11325225" cy="520924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196" y="1453094"/>
            <a:ext cx="10991558" cy="51004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449" y="1448754"/>
            <a:ext cx="10889116" cy="51050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Boehm’s W5HH Principle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9714" y="1825624"/>
            <a:ext cx="9956195" cy="4475577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W5HH Questions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46342"/>
            <a:ext cx="10827398" cy="4956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 Process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7537" y="1537802"/>
            <a:ext cx="5876925" cy="52006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73222"/>
            <a:ext cx="10986407" cy="465614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61233"/>
            <a:ext cx="10685106" cy="14923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Measurements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10922425" cy="396308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Metrics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109" y="1742006"/>
            <a:ext cx="10702213" cy="442994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Software Measurement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068" y="1495921"/>
            <a:ext cx="10770637" cy="499695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Metrics: LOC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82460"/>
            <a:ext cx="10515600" cy="503766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386609"/>
            <a:ext cx="10791242" cy="510626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Metrics: FP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28763"/>
            <a:ext cx="11081268" cy="513246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50191"/>
            <a:ext cx="10828370" cy="499507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Project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532" y="1493190"/>
            <a:ext cx="10670936" cy="47956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 Process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724" y="1523849"/>
            <a:ext cx="10780551" cy="496902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 on Project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465" y="1690688"/>
            <a:ext cx="10663335" cy="468310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Software Project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714" y="1339822"/>
            <a:ext cx="11025479" cy="532294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191" y="1321244"/>
            <a:ext cx="11430680" cy="536009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6567" y="1825625"/>
            <a:ext cx="9858866" cy="4351338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448" y="1347347"/>
            <a:ext cx="11169423" cy="530789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110" y="1439582"/>
            <a:ext cx="10963955" cy="512342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Techniques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249" y="1876981"/>
            <a:ext cx="10233502" cy="461589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Sizing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42142"/>
            <a:ext cx="10515600" cy="503469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of Software Sizing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10806020" cy="393568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435" y="1886834"/>
            <a:ext cx="10708365" cy="42901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053" y="1474235"/>
            <a:ext cx="11314810" cy="517401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based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601" y="1547617"/>
            <a:ext cx="10865343" cy="500422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LOC and FP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11000034" cy="505005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based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15773"/>
            <a:ext cx="10972523" cy="401749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Cost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199" y="1825624"/>
            <a:ext cx="10515599" cy="466994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Techniques of Software Cost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07357"/>
            <a:ext cx="10889387" cy="478787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213" y="1628678"/>
            <a:ext cx="11263312" cy="474523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92453"/>
            <a:ext cx="10683027" cy="438451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10772451" cy="499997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Problems with IT Cost Estimation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18834"/>
            <a:ext cx="10872926" cy="504937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846" y="1509547"/>
            <a:ext cx="10868811" cy="4983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5625"/>
            <a:ext cx="10231016" cy="454891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Project Types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74074"/>
            <a:ext cx="9406631" cy="46544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736" y="1502546"/>
            <a:ext cx="10441064" cy="5131444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2162" y="1890989"/>
            <a:ext cx="8067675" cy="35909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1: Basic 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242" y="1479414"/>
            <a:ext cx="11533758" cy="504375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95116"/>
            <a:ext cx="10943069" cy="501235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2: Intermediate 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356" y="1604261"/>
            <a:ext cx="11242089" cy="500233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972" y="1414056"/>
            <a:ext cx="10515600" cy="51744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559" y="1535253"/>
            <a:ext cx="11233212" cy="510918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3: Detailed/Complete 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42520"/>
            <a:ext cx="11055658" cy="473444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43380"/>
            <a:ext cx="9559416" cy="435133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55196"/>
            <a:ext cx="10594133" cy="489219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COCOMO Model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59965"/>
            <a:ext cx="10515600" cy="3482658"/>
          </a:xfr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COCOMO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55475"/>
            <a:ext cx="10307345" cy="34114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 in Project Development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670" y="1690688"/>
            <a:ext cx="10515600" cy="47574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1403</Words>
  <Application>WPS Presentation</Application>
  <PresentationFormat>Widescreen</PresentationFormat>
  <Paragraphs>160</Paragraphs>
  <Slides>81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Paint.Picture</vt:lpstr>
      <vt:lpstr>Project Management and Scheduling </vt:lpstr>
      <vt:lpstr>Project Planning</vt:lpstr>
      <vt:lpstr>Software Project Manager</vt:lpstr>
      <vt:lpstr>Project Planning Process</vt:lpstr>
      <vt:lpstr>Project Planning Process</vt:lpstr>
      <vt:lpstr>Contd…</vt:lpstr>
      <vt:lpstr>Contd…</vt:lpstr>
      <vt:lpstr>Contd…</vt:lpstr>
      <vt:lpstr>Resources used in Project Development</vt:lpstr>
      <vt:lpstr>Project Scope Management</vt:lpstr>
      <vt:lpstr>Real-Life Example</vt:lpstr>
      <vt:lpstr>Steps of Project Scope Management</vt:lpstr>
      <vt:lpstr>Contd…</vt:lpstr>
      <vt:lpstr>Contd…</vt:lpstr>
      <vt:lpstr>Contd…</vt:lpstr>
      <vt:lpstr>Work Breakdown Structure</vt:lpstr>
      <vt:lpstr>Working of WBS</vt:lpstr>
      <vt:lpstr>Components of WBS</vt:lpstr>
      <vt:lpstr>Why WBS?</vt:lpstr>
      <vt:lpstr>Example 1: </vt:lpstr>
      <vt:lpstr>Example 2</vt:lpstr>
      <vt:lpstr>WBS Software Tools</vt:lpstr>
      <vt:lpstr>Issues in Project Management</vt:lpstr>
      <vt:lpstr>Project Scheduling</vt:lpstr>
      <vt:lpstr>Project Scheduling Process</vt:lpstr>
      <vt:lpstr>Basic Principles of Project Scheduling</vt:lpstr>
      <vt:lpstr>Project Scheduling Techniques</vt:lpstr>
      <vt:lpstr>PowerPoint 演示文稿</vt:lpstr>
      <vt:lpstr>Contd…</vt:lpstr>
      <vt:lpstr>Contd…</vt:lpstr>
      <vt:lpstr>Contd…</vt:lpstr>
      <vt:lpstr>Contd…</vt:lpstr>
      <vt:lpstr>Project Management Spectrum</vt:lpstr>
      <vt:lpstr>People</vt:lpstr>
      <vt:lpstr>Product</vt:lpstr>
      <vt:lpstr>Process</vt:lpstr>
      <vt:lpstr>Project</vt:lpstr>
      <vt:lpstr>Boehm’s W5HH Principle</vt:lpstr>
      <vt:lpstr>W5HH Questions</vt:lpstr>
      <vt:lpstr>Contd…</vt:lpstr>
      <vt:lpstr>Contd…</vt:lpstr>
      <vt:lpstr>Software Measurements</vt:lpstr>
      <vt:lpstr>Software Metrics</vt:lpstr>
      <vt:lpstr>Principles of Software Measurement</vt:lpstr>
      <vt:lpstr>Size Metrics: LOC</vt:lpstr>
      <vt:lpstr>Contd…</vt:lpstr>
      <vt:lpstr>Size Metrics: FP</vt:lpstr>
      <vt:lpstr>Contd…</vt:lpstr>
      <vt:lpstr>Software Project Estimation</vt:lpstr>
      <vt:lpstr>Factors affect on Project Estimation</vt:lpstr>
      <vt:lpstr>Steps of Software Project Estimation</vt:lpstr>
      <vt:lpstr>Contd…</vt:lpstr>
      <vt:lpstr>Contd…</vt:lpstr>
      <vt:lpstr>Contd…</vt:lpstr>
      <vt:lpstr>PowerPoint 演示文稿</vt:lpstr>
      <vt:lpstr>Decomposition Techniques</vt:lpstr>
      <vt:lpstr>Software Sizing</vt:lpstr>
      <vt:lpstr>Approaches of Software Sizing</vt:lpstr>
      <vt:lpstr>Contd…</vt:lpstr>
      <vt:lpstr>Problem based Estimation</vt:lpstr>
      <vt:lpstr>Examples of LOC and FP</vt:lpstr>
      <vt:lpstr>Process based Estimation</vt:lpstr>
      <vt:lpstr>Software Cost Estimation</vt:lpstr>
      <vt:lpstr>Tools and Techniques of Software Cost Estimation</vt:lpstr>
      <vt:lpstr>Contd…</vt:lpstr>
      <vt:lpstr>Contd…</vt:lpstr>
      <vt:lpstr>Contd…</vt:lpstr>
      <vt:lpstr>Typical Problems with IT Cost Estimation</vt:lpstr>
      <vt:lpstr>COCOMO Model</vt:lpstr>
      <vt:lpstr>Software Project Types</vt:lpstr>
      <vt:lpstr>Contd…</vt:lpstr>
      <vt:lpstr>Types of COCOMO Model</vt:lpstr>
      <vt:lpstr>Type 1: Basic COCOMO Model</vt:lpstr>
      <vt:lpstr>Contd…</vt:lpstr>
      <vt:lpstr>Type 2: Intermediate COCOMO Model</vt:lpstr>
      <vt:lpstr>Contd…</vt:lpstr>
      <vt:lpstr>Contd…</vt:lpstr>
      <vt:lpstr>Type 3: Detailed/Complete COCOMO Model</vt:lpstr>
      <vt:lpstr>Contd…</vt:lpstr>
      <vt:lpstr>Advantages of COCOMO Model</vt:lpstr>
      <vt:lpstr>Disadvantages of COCOMO Model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and Scheduling </dc:title>
  <dc:creator>Nazia Majadi</dc:creator>
  <cp:lastModifiedBy>Nazia</cp:lastModifiedBy>
  <cp:revision>14</cp:revision>
  <dcterms:created xsi:type="dcterms:W3CDTF">2023-11-18T18:13:00Z</dcterms:created>
  <dcterms:modified xsi:type="dcterms:W3CDTF">2025-03-03T05:55:56Z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CDEC642B164A4EBABAEA72B1D9C75790_13</vt:lpwstr>
  </property>
  <property fmtid="{D5CDD505-2E9C-101B-9397-08002B2CF9AE}" pid="3" name="KSOProductBuildVer">
    <vt:lpwstr>1033-12.2.0.19805</vt:lpwstr>
  </property>
</Properties>
</file>